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EC71B39-3557-4375-BF07-2ADF3954A54D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4A3A79-60E1-499E-A642-126BC533C1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3786213"/>
          </a:xfrm>
        </p:spPr>
        <p:txBody>
          <a:bodyPr/>
          <a:lstStyle/>
          <a:p>
            <a:pPr algn="ctr"/>
            <a:r>
              <a:rPr lang="ru-RU" dirty="0" smtClean="0">
                <a:latin typeface="Arial Black" pitchFamily="34" charset="0"/>
              </a:rPr>
              <a:t>Организация горячего питания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в МБОУ «СОШ №56» г.Чебоксары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40" y="5143512"/>
            <a:ext cx="5429288" cy="1000132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sz="2400" dirty="0" smtClean="0"/>
              <a:t>Ответственный за организацию питания</a:t>
            </a:r>
          </a:p>
          <a:p>
            <a:pPr algn="r"/>
            <a:r>
              <a:rPr lang="ru-RU" sz="2400" dirty="0" smtClean="0"/>
              <a:t>заместитель директора Николаева А.Г.</a:t>
            </a:r>
          </a:p>
          <a:p>
            <a:pPr algn="r"/>
            <a:r>
              <a:rPr lang="ru-RU" sz="2400" dirty="0" smtClean="0"/>
              <a:t>06.11.2020г.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869160"/>
            <a:ext cx="8183880" cy="1296144"/>
          </a:xfrm>
        </p:spPr>
        <p:txBody>
          <a:bodyPr>
            <a:normAutofit/>
          </a:bodyPr>
          <a:lstStyle/>
          <a:p>
            <a:r>
              <a:rPr lang="ru-RU" dirty="0" smtClean="0"/>
              <a:t>Порядок организации 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Организация питания обучающихся в школе ведется на основании Постановления Администрации </a:t>
            </a:r>
            <a:r>
              <a:rPr lang="ru-RU" sz="2000" dirty="0" smtClean="0"/>
              <a:t>г. </a:t>
            </a:r>
            <a:r>
              <a:rPr lang="ru-RU" sz="2000" dirty="0" smtClean="0"/>
              <a:t>Чебоксары </a:t>
            </a:r>
            <a:r>
              <a:rPr lang="ru-RU" sz="2000" dirty="0" smtClean="0"/>
              <a:t>ЧР № </a:t>
            </a:r>
            <a:r>
              <a:rPr lang="ru-RU" sz="2000" dirty="0" smtClean="0"/>
              <a:t>214 от 12.09.2007г. (с изменениями).</a:t>
            </a:r>
          </a:p>
          <a:p>
            <a:pPr>
              <a:buNone/>
            </a:pPr>
            <a:r>
              <a:rPr lang="ru-RU" sz="2000" dirty="0" smtClean="0"/>
              <a:t>Организация питания осуществляется в школьной столовой путем привлечения организации общественного питания АО «Чебоксарский хлебозавод №2».</a:t>
            </a:r>
          </a:p>
          <a:p>
            <a:pPr>
              <a:buNone/>
            </a:pPr>
            <a:r>
              <a:rPr lang="ru-RU" sz="2000" dirty="0" smtClean="0"/>
              <a:t>Обучающиеся </a:t>
            </a:r>
            <a:r>
              <a:rPr lang="ru-RU" sz="2000" dirty="0" smtClean="0"/>
              <a:t>6-11 классов самостоятельно оплачивают питание </a:t>
            </a:r>
            <a:r>
              <a:rPr lang="ru-RU" sz="2000" dirty="0" smtClean="0"/>
              <a:t>бесконтактной картой «Школьное питание» через </a:t>
            </a:r>
            <a:r>
              <a:rPr lang="ru-RU" sz="2000" dirty="0" smtClean="0"/>
              <a:t>терминалы и питаются по свободному меню, а классные руководители 1-5 классов осуществляют заказ питания через "Электронный журнал питания банка Авангард</a:t>
            </a:r>
            <a:r>
              <a:rPr lang="ru-RU" sz="2000" dirty="0" smtClean="0"/>
              <a:t>".</a:t>
            </a:r>
          </a:p>
          <a:p>
            <a:pPr>
              <a:buNone/>
            </a:pPr>
            <a:endParaRPr lang="ru-RU" sz="17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605" y="4437112"/>
            <a:ext cx="1594609" cy="15946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45224"/>
            <a:ext cx="8183880" cy="589816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Питание обучающихся на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платной</a:t>
            </a:r>
            <a:r>
              <a:rPr lang="ru-RU" sz="2800" dirty="0" smtClean="0"/>
              <a:t>, бесплатной основах.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 Питание </a:t>
            </a:r>
            <a:r>
              <a:rPr lang="ru-RU" sz="2000" dirty="0" smtClean="0"/>
              <a:t>на платной основе предоставляется всем обучающимся по их желанию.</a:t>
            </a:r>
          </a:p>
          <a:p>
            <a:pPr marL="0" indent="0">
              <a:buNone/>
            </a:pPr>
            <a:r>
              <a:rPr lang="ru-RU" sz="2000" dirty="0" smtClean="0"/>
              <a:t> Предельная </a:t>
            </a:r>
            <a:r>
              <a:rPr lang="ru-RU" sz="2000" dirty="0" smtClean="0"/>
              <a:t>стоимость питания </a:t>
            </a:r>
            <a:r>
              <a:rPr lang="ru-RU" sz="2000" dirty="0" smtClean="0"/>
              <a:t>устанавливается </a:t>
            </a:r>
            <a:r>
              <a:rPr lang="ru-RU" sz="2000" dirty="0" smtClean="0"/>
              <a:t>постановлением администрации </a:t>
            </a:r>
            <a:r>
              <a:rPr lang="ru-RU" sz="2000" dirty="0" smtClean="0"/>
              <a:t>г. </a:t>
            </a:r>
            <a:r>
              <a:rPr lang="ru-RU" sz="2000" dirty="0" smtClean="0"/>
              <a:t>Чебоксары.</a:t>
            </a:r>
          </a:p>
          <a:p>
            <a:pPr marL="0" indent="0">
              <a:buNone/>
            </a:pPr>
            <a:r>
              <a:rPr lang="ru-RU" sz="2000" dirty="0" smtClean="0"/>
              <a:t> В </a:t>
            </a:r>
            <a:r>
              <a:rPr lang="ru-RU" sz="2000" dirty="0" smtClean="0"/>
              <a:t>течение учебного дня школьники имеют возможность получения двухразового питания на следующие суммы: 21 руб. –завтрак в 1-4 классах; 52,36 руб. – обед в 1-4 классах, 25 руб. – завтрак в 5-11 классах, 60 руб. – обед в 5-11 классах.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Обучающиеся начальных классов не </a:t>
            </a:r>
            <a:r>
              <a:rPr lang="ru-RU" sz="2000" dirty="0" smtClean="0"/>
              <a:t>менее одного раза в день обеспечиваются бесплатным горячим питанием, предусматривающим наличие горячего </a:t>
            </a:r>
            <a:r>
              <a:rPr lang="ru-RU" sz="2000" dirty="0" smtClean="0"/>
              <a:t>блюда.</a:t>
            </a:r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200" y="4221088"/>
            <a:ext cx="1850600" cy="17045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843992"/>
            <a:ext cx="8183880" cy="1393320"/>
          </a:xfrm>
        </p:spPr>
        <p:txBody>
          <a:bodyPr>
            <a:norm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Питание </a:t>
            </a:r>
            <a:r>
              <a:rPr lang="ru-RU" sz="2800" dirty="0" smtClean="0"/>
              <a:t>обучающихся на льготной основе.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900" dirty="0" smtClean="0"/>
              <a:t>Льгота на питание предоставляется обучающимся:</a:t>
            </a:r>
          </a:p>
          <a:p>
            <a:r>
              <a:rPr lang="ru-RU" sz="1900" dirty="0" smtClean="0"/>
              <a:t> - из малоимущих семей на стоимость обеда;</a:t>
            </a:r>
          </a:p>
          <a:p>
            <a:r>
              <a:rPr lang="ru-RU" sz="1900" dirty="0" smtClean="0"/>
              <a:t> - обучающимся с </a:t>
            </a:r>
            <a:r>
              <a:rPr lang="ru-RU" sz="1900" dirty="0" smtClean="0"/>
              <a:t>ОВЗ на </a:t>
            </a:r>
            <a:r>
              <a:rPr lang="ru-RU" sz="1900" dirty="0" smtClean="0"/>
              <a:t>стоимость завтрака </a:t>
            </a:r>
            <a:endParaRPr lang="ru-RU" sz="1900" dirty="0" smtClean="0"/>
          </a:p>
          <a:p>
            <a:pPr marL="0" indent="0">
              <a:buNone/>
            </a:pPr>
            <a:r>
              <a:rPr lang="ru-RU" sz="1900" dirty="0" smtClean="0"/>
              <a:t>и </a:t>
            </a:r>
            <a:r>
              <a:rPr lang="ru-RU" sz="1900" dirty="0" smtClean="0"/>
              <a:t>обеда;</a:t>
            </a:r>
          </a:p>
          <a:p>
            <a:r>
              <a:rPr lang="ru-RU" sz="1900" dirty="0" smtClean="0"/>
              <a:t>- обучающиеся из семей, находящихся в социально опасном положении, </a:t>
            </a:r>
            <a:r>
              <a:rPr lang="ru-RU" sz="1900" dirty="0" smtClean="0"/>
              <a:t>ТЖС на </a:t>
            </a:r>
            <a:r>
              <a:rPr lang="ru-RU" sz="1900" dirty="0" smtClean="0"/>
              <a:t>стоимость обеда.</a:t>
            </a:r>
          </a:p>
          <a:p>
            <a:pPr>
              <a:buNone/>
            </a:pPr>
            <a:r>
              <a:rPr lang="ru-RU" sz="1900" dirty="0" smtClean="0"/>
              <a:t>Для </a:t>
            </a:r>
            <a:r>
              <a:rPr lang="ru-RU" sz="1900" dirty="0" smtClean="0"/>
              <a:t>получения льготного питания родители обучающихся должны представить следующие документы: </a:t>
            </a:r>
          </a:p>
          <a:p>
            <a:r>
              <a:rPr lang="ru-RU" sz="1900" dirty="0" smtClean="0"/>
              <a:t>- личное заявление;</a:t>
            </a:r>
          </a:p>
          <a:p>
            <a:r>
              <a:rPr lang="ru-RU" sz="1900" dirty="0" smtClean="0"/>
              <a:t>- заключение </a:t>
            </a:r>
            <a:r>
              <a:rPr lang="ru-RU" sz="1900" dirty="0" smtClean="0"/>
              <a:t>ТПМПК </a:t>
            </a:r>
            <a:r>
              <a:rPr lang="ru-RU" sz="1900" dirty="0" smtClean="0"/>
              <a:t>с присвоением статуса «обучающийся с </a:t>
            </a:r>
            <a:r>
              <a:rPr lang="ru-RU" sz="1900" dirty="0" smtClean="0"/>
              <a:t>ОВЗ»;</a:t>
            </a:r>
            <a:endParaRPr lang="ru-RU" sz="1900" dirty="0" smtClean="0"/>
          </a:p>
          <a:p>
            <a:r>
              <a:rPr lang="ru-RU" sz="1900" dirty="0" smtClean="0"/>
              <a:t>- документ из отдела </a:t>
            </a:r>
            <a:r>
              <a:rPr lang="ru-RU" sz="1900" dirty="0" err="1" smtClean="0"/>
              <a:t>соц.защиты</a:t>
            </a:r>
            <a:r>
              <a:rPr lang="ru-RU" sz="1900" dirty="0" smtClean="0"/>
              <a:t> </a:t>
            </a:r>
            <a:r>
              <a:rPr lang="ru-RU" sz="1900" dirty="0" smtClean="0"/>
              <a:t>населения, подтверждающий получение семьей статуса малоимущей;</a:t>
            </a:r>
          </a:p>
          <a:p>
            <a:r>
              <a:rPr lang="ru-RU" sz="1900" dirty="0" smtClean="0"/>
              <a:t>- заверенная копия постановления </a:t>
            </a:r>
            <a:r>
              <a:rPr lang="ru-RU" sz="1900" dirty="0" smtClean="0"/>
              <a:t>КПДН </a:t>
            </a:r>
            <a:r>
              <a:rPr lang="ru-RU" sz="1900" dirty="0" smtClean="0"/>
              <a:t>о постановке семьи на профилактический учет</a:t>
            </a:r>
            <a:r>
              <a:rPr lang="ru-RU" sz="1900" dirty="0" smtClean="0"/>
              <a:t>. </a:t>
            </a:r>
            <a:endParaRPr lang="ru-RU" sz="19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499" y="404664"/>
            <a:ext cx="1714366" cy="17143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Комиссия по льготному питанию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u="sng" dirty="0" smtClean="0"/>
              <a:t>Общеобразовательное учреждение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- определяет ответственного за регистрацию документов в журнале приема </a:t>
            </a:r>
            <a:r>
              <a:rPr lang="ru-RU" dirty="0" smtClean="0"/>
              <a:t>заявлений;</a:t>
            </a:r>
            <a:endParaRPr lang="ru-RU" dirty="0" smtClean="0"/>
          </a:p>
          <a:p>
            <a:r>
              <a:rPr lang="ru-RU" dirty="0" smtClean="0"/>
              <a:t>- обеспечивает контроль по учету обучающихся питанием на льготной основе и целевому расходованию бюджетных средств, ведет табель учета посещаемости школьной столовой;</a:t>
            </a:r>
          </a:p>
          <a:p>
            <a:r>
              <a:rPr lang="ru-RU" dirty="0" smtClean="0"/>
              <a:t>- соблюдает сроки предоставления в вышестоящие организации отчетной </a:t>
            </a:r>
            <a:r>
              <a:rPr lang="ru-RU" dirty="0" smtClean="0"/>
              <a:t>документации;</a:t>
            </a:r>
            <a:endParaRPr lang="ru-RU" dirty="0" smtClean="0"/>
          </a:p>
          <a:p>
            <a:r>
              <a:rPr lang="ru-RU" dirty="0" smtClean="0"/>
              <a:t>- размещает на официальном сайте </a:t>
            </a:r>
            <a:r>
              <a:rPr lang="ru-RU" dirty="0" smtClean="0"/>
              <a:t>школы информацию </a:t>
            </a:r>
            <a:r>
              <a:rPr lang="ru-RU" dirty="0" smtClean="0"/>
              <a:t>о количестве имеющихся мест.</a:t>
            </a:r>
          </a:p>
          <a:p>
            <a:pPr>
              <a:buNone/>
            </a:pPr>
            <a:r>
              <a:rPr lang="ru-RU" i="1" dirty="0" smtClean="0"/>
              <a:t>Комиссия по льготному питанию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проводит </a:t>
            </a:r>
            <a:r>
              <a:rPr lang="ru-RU" dirty="0" smtClean="0"/>
              <a:t>анализ представленных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заявителем </a:t>
            </a:r>
            <a:r>
              <a:rPr lang="ru-RU" dirty="0" smtClean="0"/>
              <a:t>документов в </a:t>
            </a:r>
            <a:r>
              <a:rPr lang="ru-RU" dirty="0" smtClean="0"/>
              <a:t>соответствии с</a:t>
            </a:r>
            <a:r>
              <a:rPr lang="ru-RU" dirty="0" smtClean="0"/>
              <a:t> </a:t>
            </a:r>
            <a:r>
              <a:rPr lang="ru-RU" dirty="0" smtClean="0"/>
              <a:t>установленными критериями. </a:t>
            </a: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241" y="3713192"/>
            <a:ext cx="1951559" cy="18219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Осуществление контроля за организацией питания в школе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В школе создается </a:t>
            </a:r>
            <a:r>
              <a:rPr lang="ru-RU" sz="2000" i="1" dirty="0" smtClean="0"/>
              <a:t>Комиссия по осуществлению контроля за организацией питания</a:t>
            </a:r>
            <a:r>
              <a:rPr lang="ru-RU" sz="2000" dirty="0" smtClean="0"/>
              <a:t> обучающихся.</a:t>
            </a:r>
          </a:p>
          <a:p>
            <a:pPr>
              <a:buNone/>
            </a:pPr>
            <a:r>
              <a:rPr lang="ru-RU" sz="2000" i="1" dirty="0" err="1" smtClean="0"/>
              <a:t>Бракеражная</a:t>
            </a:r>
            <a:r>
              <a:rPr lang="ru-RU" sz="2000" i="1" dirty="0" smtClean="0"/>
              <a:t> </a:t>
            </a:r>
            <a:r>
              <a:rPr lang="ru-RU" sz="2000" i="1" dirty="0" smtClean="0"/>
              <a:t>комиссия</a:t>
            </a:r>
            <a:r>
              <a:rPr lang="ru-RU" sz="2000" dirty="0" smtClean="0"/>
              <a:t> в школе создается для осуществления контроля за качеством готовой продукции. </a:t>
            </a:r>
            <a:r>
              <a:rPr lang="ru-RU" sz="2000" dirty="0"/>
              <a:t>Р</a:t>
            </a:r>
            <a:r>
              <a:rPr lang="ru-RU" sz="2000" dirty="0" smtClean="0"/>
              <a:t>езультат </a:t>
            </a:r>
            <a:r>
              <a:rPr lang="ru-RU" sz="2000" dirty="0" smtClean="0"/>
              <a:t>бракеража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регистрируется </a:t>
            </a:r>
            <a:r>
              <a:rPr lang="ru-RU" sz="2000" dirty="0" smtClean="0"/>
              <a:t>в «Журнале бракеража 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готовой </a:t>
            </a:r>
            <a:r>
              <a:rPr lang="ru-RU" sz="2000" dirty="0" smtClean="0"/>
              <a:t>кулинарной продукции» (ежедневно</a:t>
            </a:r>
            <a:r>
              <a:rPr lang="ru-RU" sz="2000" dirty="0" smtClean="0"/>
              <a:t>).</a:t>
            </a:r>
          </a:p>
          <a:p>
            <a:pPr>
              <a:buNone/>
            </a:pPr>
            <a:r>
              <a:rPr lang="ru-RU" sz="1800" dirty="0" smtClean="0"/>
              <a:t>Ответственное лицо </a:t>
            </a:r>
            <a:r>
              <a:rPr lang="ru-RU" sz="1800" dirty="0" smtClean="0"/>
              <a:t>осуществляет контроль за качеством поступаемой продукции на пищеблок, наличием сопроводительных документов на пищевые продукты, </a:t>
            </a:r>
            <a:r>
              <a:rPr lang="ru-RU" sz="1800" dirty="0" smtClean="0"/>
              <a:t>контроль </a:t>
            </a:r>
            <a:r>
              <a:rPr lang="ru-RU" sz="1800" dirty="0" smtClean="0"/>
              <a:t>за ведением журнала бракеража пищевых продуктов и продовольственного сырья, контроль за соблюдением условий хранения и сроков реализации пищевых продуктов, контроль температурных режимов хранения в холодильном оборудовании. По результатам проведенных проверок (не реже 1 раза в 10 дней) составляется справка.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801" y="1052737"/>
            <a:ext cx="1650663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В школе должны быть следующие документы по вопросам организации питания:</a:t>
            </a:r>
          </a:p>
          <a:p>
            <a:r>
              <a:rPr lang="ru-RU" sz="2000" dirty="0" smtClean="0"/>
              <a:t>1.  Договор с предприятием общественного питания об организации питания.</a:t>
            </a:r>
          </a:p>
          <a:p>
            <a:r>
              <a:rPr lang="ru-RU" sz="2000" dirty="0" smtClean="0"/>
              <a:t>2.  Положение об организации питания обучающихся.</a:t>
            </a:r>
          </a:p>
          <a:p>
            <a:r>
              <a:rPr lang="ru-RU" sz="2000" dirty="0" smtClean="0"/>
              <a:t>3. Приказы </a:t>
            </a:r>
            <a:r>
              <a:rPr lang="ru-RU" sz="2000" dirty="0" smtClean="0"/>
              <a:t>по </a:t>
            </a:r>
            <a:r>
              <a:rPr lang="ru-RU" sz="2000" dirty="0" smtClean="0"/>
              <a:t>вопросам организации питания обучающихся, предоставления льготного питания и т.д.;</a:t>
            </a:r>
          </a:p>
          <a:p>
            <a:r>
              <a:rPr lang="ru-RU" sz="2000" dirty="0" smtClean="0"/>
              <a:t>4. Протоколы заседания комиссий;</a:t>
            </a:r>
          </a:p>
          <a:p>
            <a:r>
              <a:rPr lang="ru-RU" sz="2000" dirty="0" smtClean="0"/>
              <a:t>5. Пакет документов для постановки </a:t>
            </a:r>
            <a:endParaRPr lang="ru-RU" sz="2000" dirty="0" smtClean="0"/>
          </a:p>
          <a:p>
            <a:r>
              <a:rPr lang="ru-RU" sz="2000" dirty="0" smtClean="0"/>
              <a:t>обучающихся </a:t>
            </a:r>
            <a:r>
              <a:rPr lang="ru-RU" sz="2000" dirty="0" smtClean="0"/>
              <a:t>на льготное питание;</a:t>
            </a:r>
          </a:p>
          <a:p>
            <a:r>
              <a:rPr lang="ru-RU" sz="2000" dirty="0" smtClean="0"/>
              <a:t>6. Табель по учету питающихся;</a:t>
            </a:r>
          </a:p>
          <a:p>
            <a:r>
              <a:rPr lang="ru-RU" sz="2000" dirty="0" smtClean="0"/>
              <a:t>7. График приема пищи </a:t>
            </a:r>
            <a:r>
              <a:rPr lang="ru-RU" sz="2000" dirty="0" smtClean="0"/>
              <a:t>обучающимися;</a:t>
            </a:r>
            <a:endParaRPr lang="ru-RU" sz="2000" dirty="0" smtClean="0"/>
          </a:p>
          <a:p>
            <a:r>
              <a:rPr lang="ru-RU" sz="2000" dirty="0" smtClean="0"/>
              <a:t>8. График дежурства учителей в школьной столовой;</a:t>
            </a:r>
          </a:p>
          <a:p>
            <a:r>
              <a:rPr lang="ru-RU" sz="2000" dirty="0" smtClean="0"/>
              <a:t>9. Акты, справки по итогам </a:t>
            </a:r>
            <a:r>
              <a:rPr lang="ru-RU" sz="2000" dirty="0" smtClean="0"/>
              <a:t>проверок</a:t>
            </a:r>
            <a:r>
              <a:rPr lang="ru-RU" sz="2000" dirty="0" smtClean="0"/>
              <a:t>. </a:t>
            </a:r>
            <a:endParaRPr lang="ru-RU" sz="20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313" y="2924944"/>
            <a:ext cx="1924281" cy="165618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</TotalTime>
  <Words>506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 Black</vt:lpstr>
      <vt:lpstr>Verdana</vt:lpstr>
      <vt:lpstr>Wingdings 2</vt:lpstr>
      <vt:lpstr>Аспект</vt:lpstr>
      <vt:lpstr>Организация горячего питания  в МБОУ «СОШ №56» г.Чебоксары</vt:lpstr>
      <vt:lpstr>Порядок организации питания</vt:lpstr>
      <vt:lpstr>Питание обучающихся на  платной, бесплатной основах.</vt:lpstr>
      <vt:lpstr> Питание обучающихся на льготной основе.</vt:lpstr>
      <vt:lpstr>Комиссия по льготному питанию</vt:lpstr>
      <vt:lpstr>Осуществление контроля за организацией питания в школе</vt:lpstr>
      <vt:lpstr>Документация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Денис</dc:creator>
  <cp:lastModifiedBy>Пользователь Windows</cp:lastModifiedBy>
  <cp:revision>72</cp:revision>
  <dcterms:created xsi:type="dcterms:W3CDTF">2020-11-04T15:05:06Z</dcterms:created>
  <dcterms:modified xsi:type="dcterms:W3CDTF">2020-11-05T11:42:50Z</dcterms:modified>
</cp:coreProperties>
</file>